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2"/>
  </p:notesMasterIdLst>
  <p:sldIdLst>
    <p:sldId id="1370" r:id="rId2"/>
    <p:sldId id="1404" r:id="rId3"/>
    <p:sldId id="1438" r:id="rId4"/>
    <p:sldId id="1440" r:id="rId5"/>
    <p:sldId id="1441" r:id="rId6"/>
    <p:sldId id="1442" r:id="rId7"/>
    <p:sldId id="1443" r:id="rId8"/>
    <p:sldId id="1444" r:id="rId9"/>
    <p:sldId id="1437" r:id="rId10"/>
    <p:sldId id="1513" r:id="rId11"/>
    <p:sldId id="1520" r:id="rId12"/>
    <p:sldId id="1516" r:id="rId13"/>
    <p:sldId id="1519" r:id="rId14"/>
    <p:sldId id="1526" r:id="rId15"/>
    <p:sldId id="1527" r:id="rId16"/>
    <p:sldId id="1528" r:id="rId17"/>
    <p:sldId id="1533" r:id="rId18"/>
    <p:sldId id="1535" r:id="rId19"/>
    <p:sldId id="1521" r:id="rId20"/>
    <p:sldId id="1522" r:id="rId21"/>
    <p:sldId id="1523" r:id="rId22"/>
    <p:sldId id="1525" r:id="rId23"/>
    <p:sldId id="1536" r:id="rId24"/>
    <p:sldId id="1537" r:id="rId25"/>
    <p:sldId id="1538" r:id="rId26"/>
    <p:sldId id="1445" r:id="rId27"/>
    <p:sldId id="1491" r:id="rId28"/>
    <p:sldId id="1492" r:id="rId29"/>
    <p:sldId id="1493" r:id="rId30"/>
    <p:sldId id="1494" r:id="rId31"/>
  </p:sldIdLst>
  <p:sldSz cx="12192000" cy="6858000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DejaVu LGC Sans" charset="0"/>
        <a:cs typeface="DejaVu LGC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828B6"/>
    <a:srgbClr val="0000FF"/>
    <a:srgbClr val="006633"/>
    <a:srgbClr val="CC0099"/>
    <a:srgbClr val="FFE38B"/>
    <a:srgbClr val="FF6600"/>
    <a:srgbClr val="008000"/>
    <a:srgbClr val="1F497D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49" autoAdjust="0"/>
    <p:restoredTop sz="83741" autoAdjust="0"/>
  </p:normalViewPr>
  <p:slideViewPr>
    <p:cSldViewPr>
      <p:cViewPr varScale="1">
        <p:scale>
          <a:sx n="54" d="100"/>
          <a:sy n="54" d="100"/>
        </p:scale>
        <p:origin x="1164" y="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40963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40964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65475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7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1963" y="720725"/>
            <a:ext cx="6391275" cy="35956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46762" cy="4316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65475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 algn="r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charset="0"/>
                <a:ea typeface="DejaVu LGC Sans" charset="0"/>
                <a:cs typeface="DejaVu LGC Sans" charset="0"/>
              </a:defRPr>
            </a:lvl1pPr>
          </a:lstStyle>
          <a:p>
            <a:pPr>
              <a:defRPr/>
            </a:pPr>
            <a:fld id="{C3546CF7-A194-45C3-A85B-C450ED91A5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00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baseline="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05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7814"/>
            <a:ext cx="11195051" cy="10175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1"/>
            <a:ext cx="11195051" cy="4830763"/>
          </a:xfrm>
        </p:spPr>
        <p:txBody>
          <a:bodyPr/>
          <a:lstStyle>
            <a:lvl1pPr marL="344488" indent="-344488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1pPr>
            <a:lvl2pPr marL="795338" indent="-338138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2pPr>
            <a:lvl3pPr marL="11398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3pPr>
            <a:lvl4pPr marL="1603375" indent="-231775"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defRPr/>
            </a:lvl4pPr>
            <a:lvl5pPr marL="2054225" indent="-225425">
              <a:buClr>
                <a:srgbClr val="CC99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005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1"/>
            <a:ext cx="11195051" cy="464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Freeform 6"/>
          <p:cNvSpPr>
            <a:spLocks noChangeArrowheads="1"/>
          </p:cNvSpPr>
          <p:nvPr/>
        </p:nvSpPr>
        <p:spPr bwMode="auto">
          <a:xfrm>
            <a:off x="304800" y="228600"/>
            <a:ext cx="11176000" cy="6096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304800" y="6324599"/>
            <a:ext cx="11176000" cy="0"/>
          </a:xfrm>
          <a:prstGeom prst="line">
            <a:avLst/>
          </a:prstGeom>
          <a:noFill/>
          <a:ln w="19080">
            <a:solidFill>
              <a:srgbClr val="CC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381000" y="6248400"/>
            <a:ext cx="9448800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algn="l"/>
            <a:r>
              <a:rPr lang="en-US" altLang="en-US" sz="1600" dirty="0">
                <a:latin typeface="Arial" pitchFamily="34" charset="0"/>
              </a:rPr>
              <a:t>All materials copyright UMBC, Dr. Katherine Gibson, and RJ Joyce unless otherwise noted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10261600" y="6243639"/>
            <a:ext cx="1314451" cy="452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>
              <a:defRPr/>
            </a:pPr>
            <a:fld id="{5E0127AB-56F0-4C4C-B69D-62B61AF947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800" b="1">
          <a:solidFill>
            <a:srgbClr val="00663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5pPr>
      <a:lvl6pPr marL="25146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6pPr>
      <a:lvl7pPr marL="29718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7pPr>
      <a:lvl8pPr marL="34290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8pPr>
      <a:lvl9pPr marL="3886200" indent="-228600" algn="l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200">
          <a:solidFill>
            <a:srgbClr val="006633"/>
          </a:solidFill>
          <a:latin typeface="Garamond" pitchFamily="28" charset="0"/>
          <a:ea typeface="DejaVu LGC Sans" charset="0"/>
          <a:cs typeface="DejaVu LGC Sans" charset="0"/>
        </a:defRPr>
      </a:lvl9pPr>
    </p:titleStyle>
    <p:bodyStyle>
      <a:lvl1pPr marL="342900" indent="-342900" algn="l" defTabSz="457200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CMSC 491/691</a:t>
            </a:r>
            <a:br>
              <a:rPr lang="en-US" dirty="0"/>
            </a:br>
            <a:r>
              <a:rPr lang="en-US" dirty="0"/>
              <a:t>Malware Analysis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Intro to Malware Analysis</a:t>
            </a:r>
          </a:p>
        </p:txBody>
      </p:sp>
    </p:spTree>
    <p:extLst>
      <p:ext uri="{BB962C8B-B14F-4D97-AF65-F5344CB8AC3E}">
        <p14:creationId xmlns:p14="http://schemas.microsoft.com/office/powerpoint/2010/main" val="1938284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Replicates itself and spreads automatically over a network</a:t>
            </a:r>
          </a:p>
          <a:p>
            <a:pPr lvl="1"/>
            <a:r>
              <a:rPr lang="en-US" dirty="0"/>
              <a:t>Attempt to infect as many computers as possible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Usually exploits a vulnerability to do so</a:t>
            </a:r>
          </a:p>
        </p:txBody>
      </p:sp>
    </p:spTree>
    <p:extLst>
      <p:ext uri="{BB962C8B-B14F-4D97-AF65-F5344CB8AC3E}">
        <p14:creationId xmlns:p14="http://schemas.microsoft.com/office/powerpoint/2010/main" val="322200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Trojan (Trojan Horse)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Malicious program that appears to have a useful function</a:t>
            </a:r>
          </a:p>
          <a:p>
            <a:endParaRPr lang="en-US" dirty="0"/>
          </a:p>
          <a:p>
            <a:r>
              <a:rPr lang="en-US" dirty="0"/>
              <a:t>Often spread by social engineering</a:t>
            </a:r>
          </a:p>
          <a:p>
            <a:pPr lvl="1"/>
            <a:r>
              <a:rPr lang="en-US" dirty="0"/>
              <a:t>Email attachments</a:t>
            </a:r>
          </a:p>
          <a:p>
            <a:pPr lvl="1"/>
            <a:r>
              <a:rPr lang="en-US" dirty="0"/>
              <a:t>Clicking on malicious links/ads</a:t>
            </a:r>
          </a:p>
          <a:p>
            <a:pPr lvl="1"/>
            <a:endParaRPr lang="en-US" dirty="0"/>
          </a:p>
          <a:p>
            <a:r>
              <a:rPr lang="en-US" dirty="0"/>
              <a:t>Payloads can be a variety of things, </a:t>
            </a:r>
            <a:br>
              <a:rPr lang="en-US" dirty="0"/>
            </a:br>
            <a:r>
              <a:rPr lang="en-US" dirty="0"/>
              <a:t>including backdoors, ransomware, etc.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2438400"/>
            <a:ext cx="3403092" cy="3369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52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Worm Example: </a:t>
            </a:r>
            <a:r>
              <a:rPr lang="en-US" dirty="0" err="1"/>
              <a:t>Conficker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Exploits the MS08-067 vulnerability</a:t>
            </a:r>
          </a:p>
          <a:p>
            <a:pPr lvl="1"/>
            <a:r>
              <a:rPr lang="en-US" dirty="0"/>
              <a:t>Vulnerability was patched before the worm came out</a:t>
            </a:r>
          </a:p>
          <a:p>
            <a:pPr lvl="1"/>
            <a:endParaRPr lang="en-US" dirty="0"/>
          </a:p>
          <a:p>
            <a:r>
              <a:rPr lang="en-US" dirty="0"/>
              <a:t>Still propagating a decade later</a:t>
            </a:r>
          </a:p>
          <a:p>
            <a:pPr lvl="1"/>
            <a:r>
              <a:rPr lang="en-US" dirty="0"/>
              <a:t>Mostly on unpatched legacy systems</a:t>
            </a:r>
          </a:p>
          <a:p>
            <a:endParaRPr lang="en-US" dirty="0"/>
          </a:p>
          <a:p>
            <a:r>
              <a:rPr lang="en-US" dirty="0"/>
              <a:t>Estimated 9 to 15 million computers infected since 2008</a:t>
            </a:r>
          </a:p>
          <a:p>
            <a:endParaRPr lang="en-US" dirty="0"/>
          </a:p>
          <a:p>
            <a:r>
              <a:rPr lang="en-US" dirty="0"/>
              <a:t>The authors of the worm still have not been identified</a:t>
            </a:r>
          </a:p>
        </p:txBody>
      </p:sp>
    </p:spTree>
    <p:extLst>
      <p:ext uri="{BB962C8B-B14F-4D97-AF65-F5344CB8AC3E}">
        <p14:creationId xmlns:p14="http://schemas.microsoft.com/office/powerpoint/2010/main" val="55170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Infector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Also commonly called a virus</a:t>
            </a:r>
          </a:p>
          <a:p>
            <a:pPr lvl="1"/>
            <a:r>
              <a:rPr lang="en-US" i="1" dirty="0"/>
              <a:t>Not all malware is a virus!</a:t>
            </a:r>
          </a:p>
          <a:p>
            <a:endParaRPr lang="en-US" dirty="0"/>
          </a:p>
          <a:p>
            <a:r>
              <a:rPr lang="en-US" dirty="0"/>
              <a:t>Inserts its own code into executable files to persist and spread</a:t>
            </a:r>
          </a:p>
          <a:p>
            <a:pPr lvl="1"/>
            <a:r>
              <a:rPr lang="en-US" dirty="0"/>
              <a:t>When the infected executable is run, the virus also executes</a:t>
            </a:r>
          </a:p>
          <a:p>
            <a:endParaRPr lang="en-US" dirty="0"/>
          </a:p>
          <a:p>
            <a:r>
              <a:rPr lang="en-US" dirty="0"/>
              <a:t>Can spread if the infected executable is copied onto another system and run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94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Backdoor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a threat actor to remotely access infected computer, bypassing authentication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31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Access Tool/Trojan (RAT)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Gives actor remote access to, and a high level of </a:t>
            </a:r>
            <a:br>
              <a:rPr lang="en-US" dirty="0"/>
            </a:br>
            <a:r>
              <a:rPr lang="en-US" dirty="0"/>
              <a:t>control over, the infected computer</a:t>
            </a:r>
          </a:p>
          <a:p>
            <a:pPr lvl="3"/>
            <a:endParaRPr lang="en-US" dirty="0"/>
          </a:p>
          <a:p>
            <a:r>
              <a:rPr lang="en-US" dirty="0"/>
              <a:t>Example of RAT:</a:t>
            </a:r>
          </a:p>
          <a:p>
            <a:pPr lvl="1"/>
            <a:r>
              <a:rPr lang="en-US" dirty="0"/>
              <a:t>Poison Ivy, which can log keystrokes, spy on the victim’s </a:t>
            </a:r>
            <a:br>
              <a:rPr lang="en-US" dirty="0"/>
            </a:br>
            <a:r>
              <a:rPr lang="en-US" dirty="0"/>
              <a:t>actions, steal password hashes, transfer files, etc.</a:t>
            </a:r>
          </a:p>
          <a:p>
            <a:pPr lvl="1"/>
            <a:r>
              <a:rPr lang="en-US" dirty="0"/>
              <a:t>Since 2008, many different APT groups have used Poison Ivy variants in their campaigns</a:t>
            </a:r>
          </a:p>
          <a:p>
            <a:pPr lvl="1"/>
            <a:r>
              <a:rPr lang="en-US" dirty="0"/>
              <a:t>Very popular tool, simple to use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381000" y="5899945"/>
            <a:ext cx="11582400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algn="l"/>
            <a:r>
              <a:rPr lang="en-US" altLang="en-US" sz="1600" dirty="0">
                <a:latin typeface="Arial" pitchFamily="34" charset="0"/>
              </a:rPr>
              <a:t>Information from https://www.fireeye.com/content/dam/fireeye-www/global/en/current-threats/pdfs/rpt-poison-ivy.pdf</a:t>
            </a:r>
          </a:p>
        </p:txBody>
      </p:sp>
    </p:spTree>
    <p:extLst>
      <p:ext uri="{BB962C8B-B14F-4D97-AF65-F5344CB8AC3E}">
        <p14:creationId xmlns:p14="http://schemas.microsoft.com/office/powerpoint/2010/main" val="84330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 Example: Poison Ivy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295401"/>
            <a:ext cx="3810000" cy="4830763"/>
          </a:xfrm>
        </p:spPr>
        <p:txBody>
          <a:bodyPr/>
          <a:lstStyle/>
          <a:p>
            <a:r>
              <a:rPr lang="en-US" dirty="0"/>
              <a:t>Screenshot of Poison Ivy use, showing victim’s screen within the GUI framework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058790"/>
            <a:ext cx="7461251" cy="4768402"/>
          </a:xfrm>
          <a:prstGeom prst="rect">
            <a:avLst/>
          </a:prstGeom>
        </p:spPr>
      </p:pic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381000" y="5899945"/>
            <a:ext cx="11582400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algn="l"/>
            <a:r>
              <a:rPr lang="en-US" altLang="en-US" sz="1800" dirty="0">
                <a:latin typeface="Arial" pitchFamily="34" charset="0"/>
              </a:rPr>
              <a:t>Image from http://www.primalsecurity.net/poison-ivy-remote-access-tool-rat/</a:t>
            </a:r>
          </a:p>
        </p:txBody>
      </p:sp>
    </p:spTree>
    <p:extLst>
      <p:ext uri="{BB962C8B-B14F-4D97-AF65-F5344CB8AC3E}">
        <p14:creationId xmlns:p14="http://schemas.microsoft.com/office/powerpoint/2010/main" val="277291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Refers to a large number of computers being controlled simultaneously by a single actor</a:t>
            </a:r>
          </a:p>
          <a:p>
            <a:pPr lvl="1"/>
            <a:r>
              <a:rPr lang="en-US" dirty="0"/>
              <a:t>Anywhere from a few thousand to a few million</a:t>
            </a:r>
          </a:p>
          <a:p>
            <a:pPr lvl="3"/>
            <a:endParaRPr lang="en-US" dirty="0"/>
          </a:p>
          <a:p>
            <a:r>
              <a:rPr lang="en-US" dirty="0"/>
              <a:t>Often used to send spam emails and launch DDoS attacks</a:t>
            </a:r>
          </a:p>
          <a:p>
            <a:pPr lvl="3"/>
            <a:endParaRPr lang="en-US" dirty="0"/>
          </a:p>
          <a:p>
            <a:r>
              <a:rPr lang="en-US" dirty="0"/>
              <a:t>Differs from RAT, where the actor has fine control of a machine</a:t>
            </a:r>
          </a:p>
          <a:p>
            <a:r>
              <a:rPr lang="en-US" dirty="0"/>
              <a:t>With a botnet, the actor can give commands to many machines</a:t>
            </a:r>
          </a:p>
          <a:p>
            <a:pPr lvl="1"/>
            <a:r>
              <a:rPr lang="en-US" dirty="0"/>
              <a:t>Different desired outcomes, different means of achieving them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04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Credential Stealer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Attempts to steal the victim’s credentials</a:t>
            </a:r>
          </a:p>
          <a:p>
            <a:endParaRPr lang="en-US" dirty="0"/>
          </a:p>
          <a:p>
            <a:r>
              <a:rPr lang="en-US" dirty="0"/>
              <a:t>Usually done using keylogging or by dumping password hashes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12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Banking Trojan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Trojan that listens for banking login credentials</a:t>
            </a:r>
          </a:p>
          <a:p>
            <a:endParaRPr lang="en-US" dirty="0"/>
          </a:p>
          <a:p>
            <a:r>
              <a:rPr lang="en-US" dirty="0"/>
              <a:t>Most famous example:</a:t>
            </a:r>
          </a:p>
          <a:p>
            <a:pPr lvl="1"/>
            <a:r>
              <a:rPr lang="en-US" dirty="0"/>
              <a:t>Zeus, which triggered when certain URLs were visited, and inserted JavaScript code into a legitimate bank’s website pages</a:t>
            </a:r>
          </a:p>
          <a:p>
            <a:pPr lvl="1"/>
            <a:r>
              <a:rPr lang="en-US" dirty="0"/>
              <a:t>Estimate of over $100 million in losses/damages since 2007</a:t>
            </a:r>
          </a:p>
          <a:p>
            <a:pPr lvl="1"/>
            <a:r>
              <a:rPr lang="en-US" dirty="0"/>
              <a:t>Source code was leaked in 2011</a:t>
            </a:r>
          </a:p>
          <a:p>
            <a:pPr lvl="2"/>
            <a:r>
              <a:rPr lang="en-US" sz="2400" dirty="0"/>
              <a:t>Other malware authors used this leaked code to create </a:t>
            </a:r>
            <a:br>
              <a:rPr lang="en-US" sz="2400" dirty="0"/>
            </a:br>
            <a:r>
              <a:rPr lang="en-US" sz="2400" dirty="0"/>
              <a:t>dozens of variants that are still active today</a:t>
            </a:r>
          </a:p>
          <a:p>
            <a:endParaRPr lang="en-US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381000" y="5899945"/>
            <a:ext cx="11582400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algn="l"/>
            <a:r>
              <a:rPr lang="en-US" altLang="en-US" sz="1100" dirty="0">
                <a:latin typeface="Arial" pitchFamily="34" charset="0"/>
              </a:rPr>
              <a:t>Information taken from https://www.trendmicro.com/vinfo/us/security/news/cybercrime-and-digital-threats/online-banking-trojan-brief-history-of-notable-online-banking-trojans</a:t>
            </a:r>
          </a:p>
        </p:txBody>
      </p:sp>
    </p:spTree>
    <p:extLst>
      <p:ext uri="{BB962C8B-B14F-4D97-AF65-F5344CB8AC3E}">
        <p14:creationId xmlns:p14="http://schemas.microsoft.com/office/powerpoint/2010/main" val="300227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Malware detection, classification, attribution</a:t>
            </a:r>
          </a:p>
          <a:p>
            <a:endParaRPr lang="en-US" dirty="0"/>
          </a:p>
          <a:p>
            <a:r>
              <a:rPr lang="en-US" dirty="0"/>
              <a:t>Categories of Malware</a:t>
            </a:r>
          </a:p>
          <a:p>
            <a:endParaRPr lang="en-US" dirty="0"/>
          </a:p>
          <a:p>
            <a:r>
              <a:rPr lang="en-US" dirty="0"/>
              <a:t>Types of Malware Analysis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83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Ransomware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Encrypts data and demands payment to decrypt victim’s files</a:t>
            </a:r>
          </a:p>
          <a:p>
            <a:endParaRPr lang="en-US" dirty="0"/>
          </a:p>
          <a:p>
            <a:r>
              <a:rPr lang="en-US" dirty="0"/>
              <a:t>Often asks for payment in cryptocurrency</a:t>
            </a:r>
          </a:p>
          <a:p>
            <a:endParaRPr lang="en-US" dirty="0"/>
          </a:p>
          <a:p>
            <a:r>
              <a:rPr lang="en-US" dirty="0"/>
              <a:t>Causes billions of dollars in losses/damages each year</a:t>
            </a:r>
          </a:p>
          <a:p>
            <a:pPr lvl="2"/>
            <a:endParaRPr lang="en-US" dirty="0"/>
          </a:p>
          <a:p>
            <a:r>
              <a:rPr lang="en-US" dirty="0"/>
              <a:t>Quicker and more direct method of making money than banking trojans</a:t>
            </a:r>
          </a:p>
          <a:p>
            <a:pPr lvl="1"/>
            <a:r>
              <a:rPr lang="en-US" dirty="0"/>
              <a:t>Don’t have to wait for a user to log into their account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68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Ransomware Example: </a:t>
            </a:r>
            <a:r>
              <a:rPr lang="en-US" dirty="0" err="1"/>
              <a:t>CryptoLocker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1"/>
            <a:ext cx="11195051" cy="4830763"/>
          </a:xfrm>
        </p:spPr>
        <p:txBody>
          <a:bodyPr/>
          <a:lstStyle/>
          <a:p>
            <a:r>
              <a:rPr lang="en-US" dirty="0"/>
              <a:t>One of the earliest successful ransomware families, popularized ransomware</a:t>
            </a:r>
          </a:p>
          <a:p>
            <a:endParaRPr lang="en-US" dirty="0"/>
          </a:p>
          <a:p>
            <a:r>
              <a:rPr lang="en-US" dirty="0"/>
              <a:t>Infected over 250,000 </a:t>
            </a:r>
            <a:br>
              <a:rPr lang="en-US" dirty="0"/>
            </a:br>
            <a:r>
              <a:rPr lang="en-US" dirty="0"/>
              <a:t>computers and earned </a:t>
            </a:r>
            <a:br>
              <a:rPr lang="en-US" dirty="0"/>
            </a:br>
            <a:r>
              <a:rPr lang="en-US" dirty="0"/>
              <a:t>over $3 million in 2013</a:t>
            </a:r>
          </a:p>
        </p:txBody>
      </p:sp>
      <p:pic>
        <p:nvPicPr>
          <p:cNvPr id="1026" name="Picture 2" descr="CryptoLocker ransom screen">
            <a:extLst>
              <a:ext uri="{FF2B5EF4-FFF2-40B4-BE49-F238E27FC236}">
                <a16:creationId xmlns:a16="http://schemas.microsoft.com/office/drawing/2014/main" id="{CEAC57CD-FC40-45A3-8722-7E086EE830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479835"/>
            <a:ext cx="6370144" cy="346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89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Cryptojacker</a:t>
            </a:r>
            <a:r>
              <a:rPr lang="en-US" dirty="0"/>
              <a:t> (Cryptocurrency Miner)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Silently mines cryptocurrency for cybercriminals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Current cybercriminal favorite as of late 2017</a:t>
            </a:r>
          </a:p>
          <a:p>
            <a:pPr lvl="1"/>
            <a:r>
              <a:rPr lang="en-US" dirty="0"/>
              <a:t>Much stealthier and does not require the victim to do anything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670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Rootkit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Maintains covert access to infected system</a:t>
            </a:r>
          </a:p>
          <a:p>
            <a:endParaRPr lang="en-US" dirty="0"/>
          </a:p>
          <a:p>
            <a:r>
              <a:rPr lang="en-US" dirty="0"/>
              <a:t>Actively masks its existence</a:t>
            </a:r>
          </a:p>
          <a:p>
            <a:endParaRPr lang="en-US" dirty="0"/>
          </a:p>
          <a:p>
            <a:r>
              <a:rPr lang="en-US" dirty="0"/>
              <a:t>Two types: user mode and kernel mode</a:t>
            </a:r>
          </a:p>
          <a:p>
            <a:pPr lvl="1"/>
            <a:r>
              <a:rPr lang="en-US" dirty="0"/>
              <a:t>User mode runs at same level as other user applications</a:t>
            </a:r>
          </a:p>
          <a:p>
            <a:pPr lvl="2"/>
            <a:r>
              <a:rPr lang="en-US" i="1" dirty="0"/>
              <a:t>e.g.</a:t>
            </a:r>
            <a:r>
              <a:rPr lang="en-US" dirty="0"/>
              <a:t>, Intercepts calls to APIs to prevent listing its files in a directory</a:t>
            </a:r>
          </a:p>
          <a:p>
            <a:pPr lvl="1"/>
            <a:r>
              <a:rPr lang="en-US" dirty="0"/>
              <a:t>Kernel mode runs with the highest privileges</a:t>
            </a:r>
          </a:p>
          <a:p>
            <a:pPr lvl="2"/>
            <a:r>
              <a:rPr lang="en-US" i="1" dirty="0"/>
              <a:t>e.g.</a:t>
            </a:r>
            <a:r>
              <a:rPr lang="en-US" dirty="0"/>
              <a:t>, Adds or replaces portions of the OS itself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7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Destructive Malware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Makes the infected system unusable</a:t>
            </a:r>
          </a:p>
          <a:p>
            <a:pPr lvl="1"/>
            <a:r>
              <a:rPr lang="en-US" dirty="0"/>
              <a:t>Often by disk wiping</a:t>
            </a:r>
          </a:p>
          <a:p>
            <a:endParaRPr lang="en-US" dirty="0"/>
          </a:p>
          <a:p>
            <a:r>
              <a:rPr lang="en-US" dirty="0"/>
              <a:t>Recent example: </a:t>
            </a:r>
            <a:r>
              <a:rPr lang="en-US" dirty="0" err="1"/>
              <a:t>NotPetya</a:t>
            </a:r>
            <a:endParaRPr lang="en-US" dirty="0"/>
          </a:p>
          <a:p>
            <a:pPr lvl="1"/>
            <a:r>
              <a:rPr lang="en-US" dirty="0"/>
              <a:t>Originally classified as a ransomware worm that </a:t>
            </a:r>
            <a:br>
              <a:rPr lang="en-US" dirty="0"/>
            </a:br>
            <a:r>
              <a:rPr lang="en-US" dirty="0"/>
              <a:t>spread by exploiting </a:t>
            </a:r>
            <a:r>
              <a:rPr lang="en-US" dirty="0" err="1"/>
              <a:t>EternalBlue</a:t>
            </a:r>
            <a:r>
              <a:rPr lang="en-US" dirty="0"/>
              <a:t> in 2017</a:t>
            </a:r>
          </a:p>
          <a:p>
            <a:pPr lvl="1"/>
            <a:r>
              <a:rPr lang="en-US" dirty="0"/>
              <a:t>Seemed to be a variant of the </a:t>
            </a:r>
            <a:r>
              <a:rPr lang="en-US" dirty="0" err="1"/>
              <a:t>Petya</a:t>
            </a:r>
            <a:r>
              <a:rPr lang="en-US" dirty="0"/>
              <a:t> ransomware</a:t>
            </a:r>
          </a:p>
          <a:p>
            <a:pPr lvl="1"/>
            <a:r>
              <a:rPr lang="en-US" dirty="0"/>
              <a:t>Encrypts parts of the master boot record and intentionally makes system unrecoverable, even if the ransom is paid</a:t>
            </a:r>
          </a:p>
          <a:p>
            <a:pPr lvl="2"/>
            <a:r>
              <a:rPr lang="en-US" dirty="0"/>
              <a:t>Now classified as destructive malware / worm</a:t>
            </a:r>
          </a:p>
        </p:txBody>
      </p:sp>
    </p:spTree>
    <p:extLst>
      <p:ext uri="{BB962C8B-B14F-4D97-AF65-F5344CB8AC3E}">
        <p14:creationId xmlns:p14="http://schemas.microsoft.com/office/powerpoint/2010/main" val="236815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Wiper Example: </a:t>
            </a:r>
            <a:r>
              <a:rPr lang="en-US" dirty="0" err="1"/>
              <a:t>NotPetya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Heavily targeted computers in Ukraine, caused over $10 billion in damages</a:t>
            </a:r>
          </a:p>
          <a:p>
            <a:pPr lvl="1"/>
            <a:r>
              <a:rPr lang="en-US" dirty="0"/>
              <a:t>One of the costliest, if not the </a:t>
            </a:r>
            <a:br>
              <a:rPr lang="en-US" dirty="0"/>
            </a:br>
            <a:r>
              <a:rPr lang="en-US" dirty="0"/>
              <a:t>costliest cyberattack to date</a:t>
            </a:r>
          </a:p>
          <a:p>
            <a:pPr lvl="1"/>
            <a:endParaRPr lang="en-US" dirty="0"/>
          </a:p>
          <a:p>
            <a:r>
              <a:rPr lang="en-US" dirty="0"/>
              <a:t>Attributed to the Sandworm </a:t>
            </a:r>
            <a:br>
              <a:rPr lang="en-US" dirty="0"/>
            </a:br>
            <a:r>
              <a:rPr lang="en-US" dirty="0"/>
              <a:t>APT group, which is Russian </a:t>
            </a:r>
            <a:br>
              <a:rPr lang="en-US" dirty="0"/>
            </a:br>
            <a:r>
              <a:rPr lang="en-US" dirty="0"/>
              <a:t>state-sponsored</a:t>
            </a:r>
          </a:p>
          <a:p>
            <a:endParaRPr lang="en-US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381000" y="5899945"/>
            <a:ext cx="11582400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2pPr>
            <a:lvl3pPr marL="11430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3pPr>
            <a:lvl4pPr marL="16002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4pPr>
            <a:lvl5pPr marL="2057400" indent="-228600" algn="l" defTabSz="457200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DejaVu LGC Sans" charset="0"/>
                <a:cs typeface="DejaVu LGC Sans" charset="0"/>
              </a:defRPr>
            </a:lvl9pPr>
          </a:lstStyle>
          <a:p>
            <a:pPr algn="l"/>
            <a:r>
              <a:rPr lang="en-US" altLang="en-US" sz="1800" dirty="0">
                <a:latin typeface="Arial" pitchFamily="34" charset="0"/>
              </a:rPr>
              <a:t>Image from https://www.theregister.co.uk/2017/06/28/petya_notpetya_ransomware/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906583"/>
            <a:ext cx="5682857" cy="376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67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52975-EFA3-4D24-8CEF-6928FD307F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Types of Malware Analysis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A05800-31C4-4CA2-91B2-EDB7B4DE90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701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Static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Examining the malware while it is “at rest”</a:t>
            </a:r>
          </a:p>
          <a:p>
            <a:endParaRPr lang="en-US" dirty="0"/>
          </a:p>
          <a:p>
            <a:r>
              <a:rPr lang="en-US" dirty="0"/>
              <a:t>Strings</a:t>
            </a:r>
          </a:p>
          <a:p>
            <a:r>
              <a:rPr lang="en-US" dirty="0"/>
              <a:t>Imports</a:t>
            </a:r>
          </a:p>
          <a:p>
            <a:r>
              <a:rPr lang="en-US" dirty="0"/>
              <a:t>Metadata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65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Dynamic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Observing the output and/or changes when the malware is run</a:t>
            </a:r>
          </a:p>
          <a:p>
            <a:pPr lvl="1"/>
            <a:r>
              <a:rPr lang="en-US" dirty="0"/>
              <a:t>But not interfering or interacting with the malware</a:t>
            </a:r>
          </a:p>
          <a:p>
            <a:endParaRPr lang="en-US" dirty="0"/>
          </a:p>
          <a:p>
            <a:r>
              <a:rPr lang="en-US" dirty="0"/>
              <a:t>How it interacts with:</a:t>
            </a:r>
          </a:p>
          <a:p>
            <a:pPr lvl="1"/>
            <a:r>
              <a:rPr lang="en-US" dirty="0"/>
              <a:t>Filesystem</a:t>
            </a:r>
          </a:p>
          <a:p>
            <a:pPr lvl="1"/>
            <a:r>
              <a:rPr lang="en-US" dirty="0"/>
              <a:t>Network</a:t>
            </a:r>
          </a:p>
          <a:p>
            <a:pPr lvl="1"/>
            <a:r>
              <a:rPr lang="en-US" dirty="0"/>
              <a:t>Registry</a:t>
            </a:r>
          </a:p>
        </p:txBody>
      </p:sp>
    </p:spTree>
    <p:extLst>
      <p:ext uri="{BB962C8B-B14F-4D97-AF65-F5344CB8AC3E}">
        <p14:creationId xmlns:p14="http://schemas.microsoft.com/office/powerpoint/2010/main" val="76251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Static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Analyzing the malware sample’s code to understand what it does</a:t>
            </a:r>
          </a:p>
          <a:p>
            <a:endParaRPr lang="en-US" dirty="0"/>
          </a:p>
          <a:p>
            <a:r>
              <a:rPr lang="en-US" dirty="0"/>
              <a:t>Done using a disassembler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87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F715A-C401-470F-ACDB-970D883050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Malware Detection, Classification, and Attribution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61BA96-0470-4224-ABE8-3149C6A5BD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15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Dynamic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a debugger to observe / control the malware as it executes</a:t>
            </a:r>
          </a:p>
          <a:p>
            <a:pPr lvl="1"/>
            <a:r>
              <a:rPr lang="en-US" dirty="0"/>
              <a:t>Registers</a:t>
            </a:r>
          </a:p>
          <a:p>
            <a:pPr lvl="1"/>
            <a:r>
              <a:rPr lang="en-US" dirty="0"/>
              <a:t>Stack</a:t>
            </a:r>
          </a:p>
          <a:p>
            <a:pPr lvl="1"/>
            <a:r>
              <a:rPr lang="en-US" dirty="0"/>
              <a:t>Memory</a:t>
            </a:r>
          </a:p>
          <a:p>
            <a:pPr lvl="1"/>
            <a:r>
              <a:rPr lang="en-US" dirty="0"/>
              <a:t>Code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67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94EF3-51C1-40B9-86E8-6C709173D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Malware Detection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2C04F-B672-48E1-8D36-619E79BB3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a given file benign or malicious?</a:t>
            </a:r>
          </a:p>
          <a:p>
            <a:endParaRPr lang="en-US" dirty="0"/>
          </a:p>
          <a:p>
            <a:r>
              <a:rPr lang="en-US" u="sng" dirty="0"/>
              <a:t>Malicious indicator</a:t>
            </a:r>
          </a:p>
          <a:p>
            <a:pPr lvl="1"/>
            <a:r>
              <a:rPr lang="en-US" dirty="0"/>
              <a:t>Trait of a file that suggests it may not be benign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80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2FD48-4185-44C9-BA98-9931629AC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Malware 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200B8-05DF-4012-A5C0-F9BA67885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malware sample, what category does it belong to?</a:t>
            </a:r>
          </a:p>
          <a:p>
            <a:pPr lvl="1"/>
            <a:r>
              <a:rPr lang="en-US" dirty="0"/>
              <a:t>Will discuss some broad categories of malware soon</a:t>
            </a:r>
          </a:p>
          <a:p>
            <a:endParaRPr lang="en-US" dirty="0"/>
          </a:p>
          <a:p>
            <a:r>
              <a:rPr lang="en-US" dirty="0"/>
              <a:t>What family does the malware sample belong to?</a:t>
            </a:r>
          </a:p>
          <a:p>
            <a:pPr lvl="1"/>
            <a:r>
              <a:rPr lang="en-US" dirty="0"/>
              <a:t>Will also talk about some notable families</a:t>
            </a:r>
          </a:p>
        </p:txBody>
      </p:sp>
    </p:spTree>
    <p:extLst>
      <p:ext uri="{BB962C8B-B14F-4D97-AF65-F5344CB8AC3E}">
        <p14:creationId xmlns:p14="http://schemas.microsoft.com/office/powerpoint/2010/main" val="888065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DF97F-5D40-4664-A5BD-1917819C2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Malware Attribution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4F78E-867A-46EB-9B3E-6F4FDDBE4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is responsible for a cyberattack?</a:t>
            </a:r>
          </a:p>
          <a:p>
            <a:endParaRPr lang="en-US" dirty="0"/>
          </a:p>
          <a:p>
            <a:r>
              <a:rPr lang="en-US" dirty="0"/>
              <a:t>Need to consider </a:t>
            </a:r>
            <a:r>
              <a:rPr lang="en-US" u="sng" dirty="0"/>
              <a:t>IOCs</a:t>
            </a:r>
            <a:r>
              <a:rPr lang="en-US" dirty="0"/>
              <a:t> and </a:t>
            </a:r>
            <a:r>
              <a:rPr lang="en-US" u="sng" dirty="0"/>
              <a:t>TTPs</a:t>
            </a:r>
            <a:r>
              <a:rPr lang="en-US" dirty="0"/>
              <a:t> when doing attribution</a:t>
            </a:r>
          </a:p>
          <a:p>
            <a:pPr lvl="1"/>
            <a:r>
              <a:rPr lang="en-US" dirty="0"/>
              <a:t>Indicators of Compromise</a:t>
            </a:r>
          </a:p>
          <a:p>
            <a:pPr lvl="1"/>
            <a:r>
              <a:rPr lang="en-US" dirty="0"/>
              <a:t>Tools, Techniques, and Procedures</a:t>
            </a:r>
          </a:p>
        </p:txBody>
      </p:sp>
    </p:spTree>
    <p:extLst>
      <p:ext uri="{BB962C8B-B14F-4D97-AF65-F5344CB8AC3E}">
        <p14:creationId xmlns:p14="http://schemas.microsoft.com/office/powerpoint/2010/main" val="511371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BACF8-7917-4274-B87F-27FEF0E09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Indicators of Compromise (IOCs)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5F2F6BF-A0B0-4923-BC19-B07EA2FC0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1"/>
            <a:ext cx="11195051" cy="4830763"/>
          </a:xfrm>
        </p:spPr>
        <p:txBody>
          <a:bodyPr/>
          <a:lstStyle/>
          <a:p>
            <a:r>
              <a:rPr lang="en-US" dirty="0"/>
              <a:t>Evidence left by cyberattack</a:t>
            </a:r>
          </a:p>
          <a:p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Malware samples</a:t>
            </a:r>
          </a:p>
          <a:p>
            <a:pPr lvl="1"/>
            <a:r>
              <a:rPr lang="en-US" dirty="0"/>
              <a:t>Infrastructure</a:t>
            </a:r>
          </a:p>
          <a:p>
            <a:pPr lvl="2"/>
            <a:r>
              <a:rPr lang="en-US" dirty="0"/>
              <a:t>IP addresses</a:t>
            </a:r>
          </a:p>
          <a:p>
            <a:pPr lvl="2"/>
            <a:r>
              <a:rPr lang="en-US" dirty="0"/>
              <a:t>Domain names</a:t>
            </a:r>
          </a:p>
          <a:p>
            <a:pPr lvl="2"/>
            <a:r>
              <a:rPr lang="en-US" dirty="0"/>
              <a:t>Email addresses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94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F2AD3-8C88-4209-B12C-9346EAA1A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Tools, Techniques, Procedures (TTPs)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E90BA8A-3ED1-455D-9F75-12A4DEC70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1"/>
            <a:ext cx="11195051" cy="4830763"/>
          </a:xfrm>
        </p:spPr>
        <p:txBody>
          <a:bodyPr/>
          <a:lstStyle/>
          <a:p>
            <a:r>
              <a:rPr lang="en-US" dirty="0"/>
              <a:t>Usual behavior / methods used by a threat actor</a:t>
            </a:r>
          </a:p>
          <a:p>
            <a:endParaRPr lang="en-US" dirty="0"/>
          </a:p>
          <a:p>
            <a:r>
              <a:rPr lang="en-US" dirty="0"/>
              <a:t>Some examples of TTPs:</a:t>
            </a:r>
          </a:p>
          <a:p>
            <a:pPr lvl="1"/>
            <a:r>
              <a:rPr lang="en-US" dirty="0"/>
              <a:t>Who does the threat actor usually target?</a:t>
            </a:r>
          </a:p>
          <a:p>
            <a:pPr lvl="1"/>
            <a:r>
              <a:rPr lang="en-US" dirty="0"/>
              <a:t>What infection vector does the threat actor normally use?</a:t>
            </a:r>
          </a:p>
          <a:p>
            <a:pPr lvl="1"/>
            <a:r>
              <a:rPr lang="en-US" dirty="0"/>
              <a:t>What are the goals of the threat actor?</a:t>
            </a:r>
          </a:p>
        </p:txBody>
      </p:sp>
    </p:spTree>
    <p:extLst>
      <p:ext uri="{BB962C8B-B14F-4D97-AF65-F5344CB8AC3E}">
        <p14:creationId xmlns:p14="http://schemas.microsoft.com/office/powerpoint/2010/main" val="274388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0C4DD-7A42-4189-8CD1-27DF8DE6A1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Categories of Malware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5726D4-FDA1-4A2B-A6FE-9FAF481A3C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6195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">
      <a:dk1>
        <a:srgbClr val="000000"/>
      </a:dk1>
      <a:lt1>
        <a:srgbClr val="0000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B812F"/>
      </a:hlink>
      <a:folHlink>
        <a:srgbClr val="CC9900"/>
      </a:folHlink>
    </a:clrScheme>
    <a:fontScheme name="Blank Presentation">
      <a:majorFont>
        <a:latin typeface="Garamond"/>
        <a:ea typeface="DejaVu LGC Sans"/>
        <a:cs typeface="DejaVu LGC Sans"/>
      </a:majorFont>
      <a:minorFont>
        <a:latin typeface="Arial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46751</TotalTime>
  <Words>909</Words>
  <Application>Microsoft Office PowerPoint</Application>
  <PresentationFormat>Widescreen</PresentationFormat>
  <Paragraphs>179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MS PGothic</vt:lpstr>
      <vt:lpstr>MS PGothic</vt:lpstr>
      <vt:lpstr>Arial</vt:lpstr>
      <vt:lpstr>DejaVu LGC Sans</vt:lpstr>
      <vt:lpstr>Garamond</vt:lpstr>
      <vt:lpstr>Times New Roman</vt:lpstr>
      <vt:lpstr>Wingdings</vt:lpstr>
      <vt:lpstr>Blank Presentation</vt:lpstr>
      <vt:lpstr>CMSC 491/691 Malware Analysis</vt:lpstr>
      <vt:lpstr>Topics</vt:lpstr>
      <vt:lpstr>Malware Detection, Classification, and Attribution</vt:lpstr>
      <vt:lpstr>Malware Detection</vt:lpstr>
      <vt:lpstr>Malware Classification</vt:lpstr>
      <vt:lpstr>Malware Attribution</vt:lpstr>
      <vt:lpstr>Indicators of Compromise (IOCs)</vt:lpstr>
      <vt:lpstr>Tools, Techniques, Procedures (TTPs)</vt:lpstr>
      <vt:lpstr>Categories of Malware</vt:lpstr>
      <vt:lpstr>Worm</vt:lpstr>
      <vt:lpstr>Trojan (Trojan Horse)</vt:lpstr>
      <vt:lpstr>Worm Example: Conficker</vt:lpstr>
      <vt:lpstr>File Infector</vt:lpstr>
      <vt:lpstr>Backdoor</vt:lpstr>
      <vt:lpstr>Remote Access Tool/Trojan (RAT)</vt:lpstr>
      <vt:lpstr>RAT Example: Poison Ivy</vt:lpstr>
      <vt:lpstr>Botnet</vt:lpstr>
      <vt:lpstr>Credential Stealer</vt:lpstr>
      <vt:lpstr>Banking Trojan</vt:lpstr>
      <vt:lpstr>Ransomware</vt:lpstr>
      <vt:lpstr>Ransomware Example: CryptoLocker</vt:lpstr>
      <vt:lpstr>Cryptojacker (Cryptocurrency Miner)</vt:lpstr>
      <vt:lpstr>Rootkit</vt:lpstr>
      <vt:lpstr>Destructive Malware</vt:lpstr>
      <vt:lpstr>Wiper Example: NotPetya</vt:lpstr>
      <vt:lpstr>Types of Malware Analysis</vt:lpstr>
      <vt:lpstr>Basic Static Analysis</vt:lpstr>
      <vt:lpstr>Basic Dynamic Analysis</vt:lpstr>
      <vt:lpstr>Advanced Static Analysis</vt:lpstr>
      <vt:lpstr>Advanced Dynamic 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426 Principles of Computer Security</dc:title>
  <dc:creator>Katherine Gibson</dc:creator>
  <cp:lastModifiedBy>RJ Joyce (rjjoyce)</cp:lastModifiedBy>
  <cp:revision>762</cp:revision>
  <cp:lastPrinted>2009-04-22T19:24:48Z</cp:lastPrinted>
  <dcterms:created xsi:type="dcterms:W3CDTF">2013-08-18T19:22:46Z</dcterms:created>
  <dcterms:modified xsi:type="dcterms:W3CDTF">2019-01-29T16:44:13Z</dcterms:modified>
</cp:coreProperties>
</file>